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369" r:id="rId3"/>
    <p:sldId id="370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71" r:id="rId13"/>
    <p:sldId id="341" r:id="rId14"/>
    <p:sldId id="342" r:id="rId15"/>
    <p:sldId id="343" r:id="rId16"/>
    <p:sldId id="344" r:id="rId17"/>
    <p:sldId id="345" r:id="rId18"/>
    <p:sldId id="372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5" r:id="rId28"/>
    <p:sldId id="373" r:id="rId29"/>
    <p:sldId id="354" r:id="rId30"/>
    <p:sldId id="356" r:id="rId31"/>
    <p:sldId id="357" r:id="rId32"/>
    <p:sldId id="358" r:id="rId33"/>
    <p:sldId id="359" r:id="rId34"/>
    <p:sldId id="360" r:id="rId35"/>
    <p:sldId id="374" r:id="rId36"/>
    <p:sldId id="361" r:id="rId37"/>
    <p:sldId id="362" r:id="rId38"/>
    <p:sldId id="363" r:id="rId39"/>
    <p:sldId id="364" r:id="rId40"/>
    <p:sldId id="365" r:id="rId41"/>
    <p:sldId id="366" r:id="rId42"/>
    <p:sldId id="36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787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E93AF-A5C4-430D-8042-1FAA63E6DC6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20DC3-E8BE-418A-82FF-19387CF3E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log⁡3+log⁡〖𝑥^2 〗+log⁡𝑦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log⁡〖3+2 log⁡𝑥+log⁡𝑦 〗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ln⁡〖(4𝑥+1)^(1/2)−ln⁡8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1/2  ln⁡〖(4𝑥+1)〗−ln⁡8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5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log⁡〖𝑥^(1/3) 〗+log⁡〖(𝑥−3)^5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log⁡(𝑥^(1/3) (𝑥−3)^5 )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ln⁡〖(𝑥−4)^4 〗−ln⁡〖𝑥^2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ln⁡〖(𝑥−4)^4/𝑥^2 〗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1/5 (log_3⁡𝑥+log_3⁡(𝑥−2)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1/5 (log_3⁡𝑥(𝑥−2)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log_3⁡〖(𝑥(𝑥−2))^(1/5)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log_3⁡√(5&amp;𝑥(𝑥−2)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=2.579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log⁡17/log⁡3 =2.579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2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Change-of-base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r>
                  <a:rPr lang="en-US" u="sng" dirty="0"/>
                  <a:t>x    | y</a:t>
                </a:r>
                <a:endParaRPr lang="en-US" u="none" dirty="0"/>
              </a:p>
              <a:p>
                <a:r>
                  <a:rPr lang="en-US" u="none" dirty="0"/>
                  <a:t>-1  | Error</a:t>
                </a:r>
              </a:p>
              <a:p>
                <a:r>
                  <a:rPr lang="en-US" u="none" dirty="0"/>
                  <a:t>0    |  0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1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1.58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2.32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2.58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2.81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3</a:t>
                </a:r>
              </a:p>
              <a:p>
                <a:pPr marL="228600" indent="-228600">
                  <a:buAutoNum type="arabicPlain"/>
                </a:pPr>
                <a:endParaRPr lang="en-US" u="sng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Change-of-base gives </a:t>
                </a:r>
                <a:r>
                  <a:rPr lang="en-US" b="0" i="0">
                    <a:latin typeface="Cambria Math" panose="02040503050406030204" pitchFamily="18" charset="0"/>
                  </a:rPr>
                  <a:t>𝑦=log_2⁡(𝑥+1)→𝑦=log⁡(𝑥+1)/log⁡2 </a:t>
                </a:r>
                <a:endParaRPr lang="en-US" b="0" dirty="0"/>
              </a:p>
              <a:p>
                <a:r>
                  <a:rPr lang="en-US" u="sng" dirty="0"/>
                  <a:t>x    | y</a:t>
                </a:r>
                <a:endParaRPr lang="en-US" u="none" dirty="0"/>
              </a:p>
              <a:p>
                <a:r>
                  <a:rPr lang="en-US" u="none" dirty="0"/>
                  <a:t>-1  | Error</a:t>
                </a:r>
              </a:p>
              <a:p>
                <a:r>
                  <a:rPr lang="en-US" u="none" dirty="0"/>
                  <a:t>0    |  0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1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1.58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2.32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2.58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2.81</a:t>
                </a:r>
              </a:p>
              <a:p>
                <a:pPr marL="228600" indent="-228600">
                  <a:buAutoNum type="arabicPlain"/>
                </a:pPr>
                <a:r>
                  <a:rPr lang="en-US" u="none" dirty="0"/>
                  <a:t>|  3</a:t>
                </a:r>
              </a:p>
              <a:p>
                <a:pPr marL="228600" indent="-228600">
                  <a:buAutoNum type="arabicPlain"/>
                </a:pPr>
                <a:endParaRPr lang="en-US" u="sn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(1/5)^𝑥=125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(1/5)^𝑥=(1/5)^(−3)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70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5−3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+4=11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≈−4.778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5−3𝑒^𝑥=2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−3𝑒^𝑥=−3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𝑒^𝑥=1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ln⁡〖𝑒^𝑥 〗=ln⁡1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𝑥=0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6(2^(𝑡+5) )+4=11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6(2^(𝑡+5) )=7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2^(𝑡+5)=7/6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log_2⁡〖2^(𝑡+5) 〗=log_2⁡〖7/6〗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𝑡+5=log_2⁡〖7/6〗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𝑡=−5+log_2⁡〖7/6〗≈−4.778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−3=0    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         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≈1.099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≈1.386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(𝑒^𝑥−3)(𝑒^𝑥−4)=0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𝑒^𝑥−3=0          𝑒^𝑥−4=0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𝑒^𝑥=3               𝑒^𝑥=4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ln⁡〖𝑒^𝑥 〗=ln⁡3             ln⁡〖𝑒^𝑥 〗=ln⁡4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𝑥=ln⁡3≈1.099          𝑥=ln⁡4≈1.386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56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ln⁡𝑥−ln⁡3=0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ln⁡𝑥=ln⁡3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Exponents must be equal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16=2^(𝑥+2)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2^4=2^(𝑥+2)</a:t>
                </a:r>
                <a:endParaRPr lang="en-US" b="0" dirty="0"/>
              </a:p>
              <a:p>
                <a:r>
                  <a:rPr lang="en-US" b="0" dirty="0"/>
                  <a:t>Exponents must be equal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4=𝑥+2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2=𝑥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4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6+3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≈0.513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97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≈9.424, </m:t>
                      </m:r>
                      <m:r>
                        <a:rPr lang="en-US" b="0" i="1" strike="sngStrike" smtClean="0">
                          <a:latin typeface="Cambria Math" panose="02040503050406030204" pitchFamily="18" charset="0"/>
                        </a:rPr>
                        <m:t>−0.424</m:t>
                      </m:r>
                    </m:oMath>
                  </m:oMathPara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6+3 ln⁡𝑥=4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 ln⁡𝑥=−2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ln⁡𝑥=−2/3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𝑒^ln⁡𝑥 =𝑒^(−2/3)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𝑥=𝑒^(−2/3)≈0.513</a:t>
                </a:r>
                <a:endParaRPr lang="en-US" b="0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log_4⁡𝑥+log_4⁡〖(𝑥−9)〗=1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log_4⁡𝑥(𝑥−9)=1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4^log_4⁡𝑥(𝑥−9) =4^1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𝑥(𝑥−9)=4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𝑥^2−9𝑥−4=0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𝑥=(9±√(9^2−4(1)(−4) ))/2(1)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𝑥=(9±√97)/2≈9.424, </a:t>
                </a:r>
                <a:r>
                  <a:rPr lang="en-US" b="0" i="0" strike="sngStrike">
                    <a:latin typeface="Cambria Math" panose="02040503050406030204" pitchFamily="18" charset="0"/>
                  </a:rPr>
                  <a:t>−0.424</a:t>
                </a:r>
                <a:endParaRPr lang="en-US" strike="sngStrik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5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Graph and find </a:t>
                </a:r>
                <a:r>
                  <a:rPr lang="en-US" i="1" dirty="0"/>
                  <a:t>x</a:t>
                </a:r>
                <a:r>
                  <a:rPr lang="en-US" i="0" dirty="0"/>
                  <a:t>-int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=4.78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log_2⁡𝑥−ln⁡7𝑥=0</a:t>
                </a:r>
                <a:endParaRPr lang="en-US" b="0" dirty="0"/>
              </a:p>
              <a:p>
                <a:r>
                  <a:rPr lang="en-US" dirty="0"/>
                  <a:t>Graph and find </a:t>
                </a:r>
                <a:r>
                  <a:rPr lang="en-US" i="1" dirty="0"/>
                  <a:t>x</a:t>
                </a:r>
                <a:r>
                  <a:rPr lang="en-US" i="0" dirty="0"/>
                  <a:t>-int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𝑥=81.093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5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1600=800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=13.86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b="0" i="0">
                    <a:latin typeface="Cambria Math" panose="02040503050406030204" pitchFamily="18" charset="0"/>
                  </a:rPr>
                  <a:t>𝑡=0</a:t>
                </a:r>
                <a:r>
                  <a:rPr lang="en-US" dirty="0"/>
                  <a:t>.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𝑃=800𝑒^0.05(0) =800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1600=800𝑒^0.05𝑡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2=𝑒^0.05𝑡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ln⁡2=ln⁡〖𝑒^0.05𝑡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ln⁡2=0.05𝑡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𝑡=13.86 𝑦𝑟𝑠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4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complicated, but we will use a simple model</a:t>
            </a:r>
          </a:p>
          <a:p>
            <a:r>
              <a:rPr lang="en-US" dirty="0"/>
              <a:t>The dating method depends on the initial conditions. These are not really known for prehistorical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9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Find decay constant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1.5=3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5700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5700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5700</m:t>
                                  </m:r>
                                </m:e>
                              </m:d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5700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≈−1.216×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Find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−1.216×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Plug in 100 years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−1.216×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≈2.97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Find decay constant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𝐴=𝐴_0 𝑒^𝑘𝑡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1.5=3𝑒^𝑘(5700)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1/2=𝑒^𝑘(5700)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ln⁡〖1/2〗=ln⁡〖𝑒^𝑘(5700) 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ln⁡〖1/2〗=𝑘(5700)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𝑘≈−1.216×〖10〗^(−4)</a:t>
                </a:r>
                <a:endParaRPr lang="en-US" b="0" dirty="0"/>
              </a:p>
              <a:p>
                <a:r>
                  <a:rPr lang="en-US" dirty="0"/>
                  <a:t>Find model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𝐴=3𝑒^(−1.216×〖10〗^(−4) )𝑡</a:t>
                </a:r>
                <a:endParaRPr lang="en-US" dirty="0"/>
              </a:p>
              <a:p>
                <a:r>
                  <a:rPr lang="en-US" dirty="0"/>
                  <a:t>Plug in 100 years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𝐴=3𝑒^((−1.216×〖10〗^(−4) )(100))≈2.97 𝑔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0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3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Exponents must be equal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(1/3)^𝑥=3^4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(1/3)^𝑥=(1/3)^(−4)</a:t>
                </a:r>
                <a:endParaRPr lang="en-US" b="0" dirty="0"/>
              </a:p>
              <a:p>
                <a:r>
                  <a:rPr lang="en-US" dirty="0"/>
                  <a:t>Exponents must be equal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 of any tangent line to </a:t>
            </a:r>
            <a:r>
              <a:rPr lang="en-US" dirty="0" err="1"/>
              <a:t>e^x</a:t>
            </a:r>
            <a:r>
              <a:rPr lang="en-US" dirty="0"/>
              <a:t> is </a:t>
            </a:r>
            <a:r>
              <a:rPr lang="en-US" dirty="0" err="1"/>
              <a:t>e^x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:r>
                  <a:rPr lang="en-US" b="0" i="0">
                    <a:latin typeface="Cambria Math" panose="02040503050406030204" pitchFamily="18" charset="0"/>
                  </a:rPr>
                  <a:t>5^𝑥=125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5^3=125</a:t>
                </a:r>
                <a:r>
                  <a:rPr lang="en-US" b="0" dirty="0"/>
                  <a:t> </a:t>
                </a:r>
              </a:p>
              <a:p>
                <a:r>
                  <a:rPr lang="en-US" dirty="0"/>
                  <a:t>So </a:t>
                </a:r>
                <a:r>
                  <a:rPr lang="en-US" b="0" i="0">
                    <a:latin typeface="Cambria Math" panose="02040503050406030204" pitchFamily="18" charset="0"/>
                  </a:rPr>
                  <a:t>log_5⁡125=3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Think </a:t>
                </a:r>
                <a:r>
                  <a:rPr lang="en-US" b="0" i="0">
                    <a:latin typeface="Cambria Math" panose="02040503050406030204" pitchFamily="18" charset="0"/>
                  </a:rPr>
                  <a:t>2^𝑥=1/64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2^(−6)=1/64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:r>
                  <a:rPr lang="en-US" b="0" i="0">
                    <a:latin typeface="Cambria Math" panose="02040503050406030204" pitchFamily="18" charset="0"/>
                  </a:rPr>
                  <a:t>log_2⁡〖1/64〗=−6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2.477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Rewrite as an exponential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log_5⁡1=0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log_𝑒⁡𝑒=ln⁡𝑒=1</a:t>
                </a:r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8^log_8⁡30 =𝑥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Rewrite as an exponential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log_8⁡𝑥=log_8⁡30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𝑥=30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Since logs are the same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+4=29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±5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Since logs are the same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𝑥^2+4=29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𝑥^2=25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 ±5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2∙5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ln⁡10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ln⁡(2∙5)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ln⁡2+ln⁡5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ln⁡〖5/32〗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ln⁡〖5/2^5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ln⁡5−ln⁡〖2^5 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ln⁡5−5 ln⁡2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0DC3-E8BE-418A-82FF-19387CF3E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169872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normalizeH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7986"/>
            <a:ext cx="5681136" cy="5008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1467987"/>
            <a:ext cx="6366930" cy="500811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1488512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102234"/>
            <a:ext cx="5682724" cy="437501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1496979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2" y="2102234"/>
            <a:ext cx="6368517" cy="437501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11719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67986"/>
            <a:ext cx="12191999" cy="5009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6477246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477246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6477246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>
          <a:ln w="3175" cmpd="sng">
            <a:noFill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2E97-BF0C-4946-A1D6-8CBA1D529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Exponential and Logarithmic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B7F45-729C-45BE-90ED-26ADC7F66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586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795C-B0F9-4B7E-B615-BEF1604B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930A1-F056-4C0C-BE50-3DF41FABF1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Natural Base</a:t>
                </a:r>
              </a:p>
              <a:p>
                <a:pPr lvl="1"/>
                <a:r>
                  <a:rPr lang="en-US" i="1" dirty="0"/>
                  <a:t>e</a:t>
                </a:r>
                <a:r>
                  <a:rPr lang="en-US" dirty="0"/>
                  <a:t> ≈ 2.718281828…</a:t>
                </a:r>
              </a:p>
              <a:p>
                <a:pPr lvl="1"/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930A1-F056-4C0C-BE50-3DF41FABF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144EFE-5384-4A35-96B8-556BCE14E6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01606" y="1468438"/>
            <a:ext cx="5433720" cy="54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4F12-3135-403B-85F5-D0650F32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812FF-EB85-43F4-B2BC-18311066EC0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Compound Interest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i="1" dirty="0"/>
                  <a:t>A</a:t>
                </a:r>
                <a:r>
                  <a:rPr lang="en-US" dirty="0"/>
                  <a:t> = current amount</a:t>
                </a:r>
              </a:p>
              <a:p>
                <a:r>
                  <a:rPr lang="en-US" i="1" dirty="0"/>
                  <a:t>P</a:t>
                </a:r>
                <a:r>
                  <a:rPr lang="en-US" dirty="0"/>
                  <a:t> = principle (initial amount)</a:t>
                </a:r>
              </a:p>
              <a:p>
                <a:r>
                  <a:rPr lang="en-US" i="1" dirty="0"/>
                  <a:t>r</a:t>
                </a:r>
                <a:r>
                  <a:rPr lang="en-US" dirty="0"/>
                  <a:t> = yearly interest rate (APR)</a:t>
                </a:r>
              </a:p>
              <a:p>
                <a:r>
                  <a:rPr lang="en-US" i="1" dirty="0"/>
                  <a:t>n</a:t>
                </a:r>
                <a:r>
                  <a:rPr lang="en-US" dirty="0"/>
                  <a:t> = number of </a:t>
                </a:r>
                <a:r>
                  <a:rPr lang="en-US" dirty="0" err="1"/>
                  <a:t>compoundings</a:t>
                </a:r>
                <a:r>
                  <a:rPr lang="en-US" dirty="0"/>
                  <a:t> per year</a:t>
                </a:r>
              </a:p>
              <a:p>
                <a:r>
                  <a:rPr lang="en-US" i="1" dirty="0"/>
                  <a:t>t</a:t>
                </a:r>
                <a:r>
                  <a:rPr lang="en-US" dirty="0"/>
                  <a:t> = years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812FF-EB85-43F4-B2BC-18311066E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75" t="-2801" r="-2575" b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CEE6476-AA16-4C12-97AE-15CE2C0E4E8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Compounded Continuously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CEE6476-AA16-4C12-97AE-15CE2C0E4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9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FA1B-CC1A-49D0-B895-00DD0829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3-02 Logarithmic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F9EB7-A3DE-457F-94E9-A9245624E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logarithmic functions with base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logarithmic functions with base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logarithmic functions to solve real world problems.</a:t>
            </a:r>
          </a:p>
        </p:txBody>
      </p:sp>
    </p:spTree>
    <p:extLst>
      <p:ext uri="{BB962C8B-B14F-4D97-AF65-F5344CB8AC3E}">
        <p14:creationId xmlns:p14="http://schemas.microsoft.com/office/powerpoint/2010/main" val="52621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C953-D0BF-441C-8CEB-76F65901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3-02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6D0CB-27FB-4FC1-BADF-C911A967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“log base </a:t>
                </a:r>
                <a:r>
                  <a:rPr lang="en-US" i="1" dirty="0"/>
                  <a:t>b</a:t>
                </a:r>
                <a:r>
                  <a:rPr lang="en-US" dirty="0"/>
                  <a:t> of </a:t>
                </a:r>
                <a:r>
                  <a:rPr lang="en-US" i="1" dirty="0"/>
                  <a:t>x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Logarithms are inverses of exponential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Logarithms are </a:t>
                </a:r>
                <a:r>
                  <a:rPr lang="en-US" u="sng" dirty="0">
                    <a:solidFill>
                      <a:schemeClr val="accent4"/>
                    </a:solidFill>
                  </a:rPr>
                  <a:t>exponents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E6D0CB-27FB-4FC1-BADF-C911A967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1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7376-9184-46C7-BAEB-03C4F31D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3-02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FDA48-10C9-4494-AFFE-CCAA883865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:r>
                  <a:rPr lang="en-US" dirty="0"/>
                  <a:t>Think “What exponent of the base gives the big number?”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FDA48-10C9-4494-AFFE-CCAA883865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463630-BECB-4CAB-A831-A6E3C7C9AB1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463630-BECB-4CAB-A831-A6E3C7C9A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7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9E82-14D1-478D-981F-68AA77BC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3-02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6116C-FA19-439D-8A94-A618DAF2A3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Calculator</a:t>
                </a:r>
              </a:p>
              <a:p>
                <a:r>
                  <a:rPr lang="en-US" dirty="0"/>
                  <a:t>LOG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10</m:t>
                            </m:r>
                          </m:sub>
                        </m:sSub>
                      </m:fName>
                      <m:e/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log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LN 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</m:fName>
                      <m:e/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ln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6116C-FA19-439D-8A94-A618DAF2A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287CC2-B982-478C-95BC-F05EEC21B4A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Use your calculator to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287CC2-B982-478C-95BC-F05EEC21B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586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6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8735-493B-4362-A53C-49FAF5B1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3-02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4C5C1-70C8-423E-AB72-7D4361B89EA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 of Logarithms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4C5C1-70C8-423E-AB72-7D4361B89E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B0EDD-4ADC-436D-9CFF-19F2231C2F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Simplify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B0EDD-4ADC-436D-9CFF-19F2231C2F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586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D76F-AA4C-41D9-9FDA-BCDC8A20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3-02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4742A-11EC-4B86-B01A-A10875E1547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4742A-11EC-4B86-B01A-A10875E15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6CCBA-6654-4686-ABC4-C568473D94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7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8A5D-CE3E-4B80-882C-5D0C3510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3-03 Properties of Logarithms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ED3E4-6803-4B98-B095-148224C10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properties of logarithms to expand logarithmic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properties of logarithms to condense logarithmic expressions.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change-of-base formula to evaluate logarithms.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logarithmic functions.</a:t>
            </a:r>
          </a:p>
        </p:txBody>
      </p:sp>
    </p:spTree>
    <p:extLst>
      <p:ext uri="{BB962C8B-B14F-4D97-AF65-F5344CB8AC3E}">
        <p14:creationId xmlns:p14="http://schemas.microsoft.com/office/powerpoint/2010/main" val="270560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8D52-4ED1-4873-AB28-91819BA3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7F904-9149-4379-90A9-43E7DB49E4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Properties of Logarithms</a:t>
                </a:r>
              </a:p>
              <a:p>
                <a:pPr lvl="1"/>
                <a:r>
                  <a:rPr lang="en-US" dirty="0"/>
                  <a:t>Product Property: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Quotient Property: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Power Property: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7F904-9149-4379-90A9-43E7DB49E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F1F1-1FCF-482D-B315-FACE629F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A23DE-F4CB-4B49-9F7A-5A5AB24D3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each log in terms of ln 2 and ln 5.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A23DE-F4CB-4B49-9F7A-5A5AB24D3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5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75685-BA5B-49AC-B2A2-DDD493D7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27A47-E36F-40B3-B722-9B71EEEDE34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Expand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27A47-E36F-40B3-B722-9B71EEEDE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5DB1567-372F-46D5-9FC5-A66107B4D98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5DB1567-372F-46D5-9FC5-A66107B4D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8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9F12-D96C-40F6-99E4-BE5C595F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C0C9D-1632-40CB-B221-BA127433C25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Condense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C0C9D-1632-40CB-B221-BA127433C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A4A147-689D-4804-A08A-47AD3BE257B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A4A147-689D-4804-A08A-47AD3BE25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2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24AA-A679-43D7-9502-0753A858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AF974-1498-4FBD-9D24-E7F9AFCA89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Condense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AF974-1498-4FBD-9D24-E7F9AFCA8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464E4-34CB-42DC-9BC4-0BF7B6AB6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CFB8-6404-40BC-955D-EFAAFDBA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FA924-49A3-48FA-AEC4-2C90A669B2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Change-of-Base Formula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FA924-49A3-48FA-AEC4-2C90A669B2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45786E-5DE0-457C-A777-1B370E3070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45786E-5DE0-457C-A777-1B370E307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586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6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4A96-1516-46FF-A73C-938F5DC1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BD313-A5DA-4898-A7AE-CB39C3DAFD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Because logs are inverses of exponentials, the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is switched and the graph is flipped over the line 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Domain: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Range: all real</a:t>
                </a:r>
              </a:p>
              <a:p>
                <a:pPr lvl="1"/>
                <a:r>
                  <a:rPr lang="en-US" dirty="0"/>
                  <a:t>VA: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-int: (</a:t>
                </a:r>
                <a:r>
                  <a:rPr lang="en-US" i="1" dirty="0"/>
                  <a:t>h</a:t>
                </a:r>
                <a:r>
                  <a:rPr lang="en-US" dirty="0"/>
                  <a:t> + 1, 0)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BD313-A5DA-4898-A7AE-CB39C3DAF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75" t="-2801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6C1578-DC17-43D3-83B4-83C6663AA9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97148" y="1460687"/>
            <a:ext cx="5385594" cy="5385594"/>
          </a:xfrm>
        </p:spPr>
      </p:pic>
    </p:spTree>
    <p:extLst>
      <p:ext uri="{BB962C8B-B14F-4D97-AF65-F5344CB8AC3E}">
        <p14:creationId xmlns:p14="http://schemas.microsoft.com/office/powerpoint/2010/main" val="4561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FDA787-DC33-42C0-9685-E26A32C4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C2DFD-78D2-43DE-8E85-B5A3B1F0E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 graph a logarithm</a:t>
                </a:r>
              </a:p>
              <a:p>
                <a:r>
                  <a:rPr lang="en-US" dirty="0"/>
                  <a:t>Find and graph the vertical asymptote</a:t>
                </a:r>
              </a:p>
              <a:p>
                <a:r>
                  <a:rPr lang="en-US" dirty="0"/>
                  <a:t>Make a table</a:t>
                </a:r>
              </a:p>
              <a:p>
                <a:pPr lvl="1"/>
                <a:r>
                  <a:rPr lang="en-US" dirty="0"/>
                  <a:t>Use change-of-base formula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Or use the </a:t>
                </a:r>
                <a:r>
                  <a:rPr lang="en-US" dirty="0" err="1"/>
                  <a:t>logBASE</a:t>
                </a:r>
                <a:r>
                  <a:rPr lang="en-US" dirty="0"/>
                  <a:t> function on some TI graphing calcs</a:t>
                </a:r>
              </a:p>
              <a:p>
                <a:pPr lvl="2"/>
                <a:r>
                  <a:rPr lang="en-US" dirty="0"/>
                  <a:t>MATH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ym typeface="Wingdings" panose="05000000000000000000" pitchFamily="2" charset="2"/>
                  </a:rPr>
                  <a:t>logBASE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C2DFD-78D2-43DE-8E85-B5A3B1F0E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0" t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75F0-EDC9-441F-9D66-07E9B894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3-03 Properties of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D9E63-6EC3-4702-8C0B-403B6ACF37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D9E63-6EC3-4702-8C0B-403B6ACF3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729574-A8B8-4F2C-8A49-1C4A8B5EA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810955" y="1467986"/>
            <a:ext cx="5381045" cy="5390014"/>
          </a:xfrm>
        </p:spPr>
      </p:pic>
    </p:spTree>
    <p:extLst>
      <p:ext uri="{BB962C8B-B14F-4D97-AF65-F5344CB8AC3E}">
        <p14:creationId xmlns:p14="http://schemas.microsoft.com/office/powerpoint/2010/main" val="2683281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AB2D-4B50-44C9-8F25-251A064C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3-04 Solving Exponential and Logarithmic Equations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CDDED-E641-4D04-92C4-6DFDC7AC5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one-to-one property to solve exponential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one-to-one property to solve logarithmic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general exponential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general logarithmic functions.</a:t>
            </a:r>
          </a:p>
        </p:txBody>
      </p:sp>
    </p:spTree>
    <p:extLst>
      <p:ext uri="{BB962C8B-B14F-4D97-AF65-F5344CB8AC3E}">
        <p14:creationId xmlns:p14="http://schemas.microsoft.com/office/powerpoint/2010/main" val="3874103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ECB4-9B7C-48C9-92B6-86D91702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3-04 Solving Exponential and Logarithmic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3D16-C81F-4827-81C3-46A485CD19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Solve Exponential Equations</a:t>
            </a:r>
          </a:p>
          <a:p>
            <a:pPr lvl="1"/>
            <a:r>
              <a:rPr lang="en-US" dirty="0"/>
              <a:t>Shortcut Method</a:t>
            </a:r>
          </a:p>
          <a:p>
            <a:pPr lvl="2"/>
            <a:r>
              <a:rPr lang="en-US" dirty="0"/>
              <a:t>1-to-1 method (rewrite with the same base)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04FFF07-431D-44A1-8D74-9D90B4C2CA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04FFF07-431D-44A1-8D74-9D90B4C2C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3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5560-263B-465C-A1BA-BAEBFC86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3-01 Exponential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F792D-99A9-432F-BD27-2E36BDE10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exponential functions with base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exponential functions with base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and graph exponential functions with base </a:t>
            </a:r>
            <a:r>
              <a:rPr lang="en-US" i="1" dirty="0"/>
              <a:t>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5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9AAF-7306-4191-A400-1A12191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3-04 Solving Exponential and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A0CDD7-E197-4FF6-81A8-A3C8A69A6F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 Method</a:t>
                </a:r>
              </a:p>
              <a:p>
                <a:pPr lvl="1"/>
                <a:r>
                  <a:rPr lang="en-US" dirty="0"/>
                  <a:t>Take log of both sides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A0CDD7-E197-4FF6-81A8-A3C8A69A6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1422A5-F65D-4892-8971-9F0EBD01E52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+4=11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1422A5-F65D-4892-8971-9F0EBD01E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9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4C5D-0149-44E7-8B43-3B7D296D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3-04 Solving Exponential and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5B47E-3DE5-4086-83FD-FBAACD903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5B47E-3DE5-4086-83FD-FBAACD903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355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CC12-28BA-4A75-99AD-7D96879A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3-04 Solving Exponential and Logarithmic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9865-8460-4FA4-84E5-43C36BC6F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Logarithmic Equations</a:t>
            </a:r>
          </a:p>
          <a:p>
            <a:r>
              <a:rPr lang="en-US" dirty="0"/>
              <a:t>Shortcut Method</a:t>
            </a:r>
          </a:p>
          <a:p>
            <a:pPr lvl="1"/>
            <a:r>
              <a:rPr lang="en-US" dirty="0"/>
              <a:t>1-to-1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FEA018-5721-4E0F-BBC1-8AF0E9B95ED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FEA018-5721-4E0F-BBC1-8AF0E9B95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1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A3CD-7156-428D-86CB-880B1061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3-04 Solving Exponential and Logarithmic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D6A05-C731-4231-AAA9-8D0E5E4E76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 Method</a:t>
                </a:r>
              </a:p>
              <a:p>
                <a:pPr lvl="1"/>
                <a:r>
                  <a:rPr lang="en-US" dirty="0"/>
                  <a:t>Exponentiate both sides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6+3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D6A05-C731-4231-AAA9-8D0E5E4E7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ED4220-246C-4CE1-956A-50E9EC590CF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ED4220-246C-4CE1-956A-50E9EC590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9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751D-9CFB-4CB4-BBB9-AFFAE8C7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3-04 Solving Exponential and Logarithmic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E85C-E9B5-4D07-B85E-4C057A7CFF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Graphical method</a:t>
            </a:r>
          </a:p>
          <a:p>
            <a:pPr lvl="1"/>
            <a:r>
              <a:rPr lang="en-US" dirty="0"/>
              <a:t>If the other methods don’t apply</a:t>
            </a:r>
          </a:p>
          <a:p>
            <a:pPr lvl="1"/>
            <a:r>
              <a:rPr lang="en-US" dirty="0"/>
              <a:t>Make = 0</a:t>
            </a:r>
          </a:p>
          <a:p>
            <a:pPr lvl="1"/>
            <a:r>
              <a:rPr lang="en-US" dirty="0"/>
              <a:t>Find the </a:t>
            </a:r>
            <a:r>
              <a:rPr lang="en-US" i="1" dirty="0"/>
              <a:t>x</a:t>
            </a:r>
            <a:r>
              <a:rPr lang="en-US" dirty="0"/>
              <a:t>-int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B0EC0E-6F7A-4D0D-9969-B090A626CA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B0EC0E-6F7A-4D0D-9969-B090A626C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586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5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60D3-B313-4670-B10A-21059BC8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3-05 Exponential and Logarithmic Models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B62A7-BF34-4CB1-BF1B-B648F17DC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exponential growth and decay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Gaussian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logistic growth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logarithmic models.</a:t>
            </a:r>
          </a:p>
        </p:txBody>
      </p:sp>
    </p:spTree>
    <p:extLst>
      <p:ext uri="{BB962C8B-B14F-4D97-AF65-F5344CB8AC3E}">
        <p14:creationId xmlns:p14="http://schemas.microsoft.com/office/powerpoint/2010/main" val="3436126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5B56-A46D-48D2-829F-6E80314B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3-05 Exponential and Logarithmic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584E86D-8374-4E00-934E-D249DA0174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Exponential Growth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584E86D-8374-4E00-934E-D249DA017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20" t="-1053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3BD6E8-05EA-4C05-BCE8-A43CF62BD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050" y="2101850"/>
            <a:ext cx="4375150" cy="437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C571D75-AE15-4B21-9E89-D335132EDB82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Exponential 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C571D75-AE15-4B21-9E89-D335132ED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4"/>
                <a:stretch>
                  <a:fillRect l="-2581"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A37357-298A-4971-99B2-4816DC5412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819900" y="2101850"/>
            <a:ext cx="4375150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04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ECBF-3D77-4B6B-8698-3DAEA763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3-05 Exponential and Logarithmic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9F8EE-5F86-4B61-BA99-E842DFB5B2B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 population growing according to the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t</a:t>
                </a:r>
                <a:r>
                  <a:rPr lang="en-US" dirty="0"/>
                  <a:t> is in years.</a:t>
                </a:r>
              </a:p>
              <a:p>
                <a:r>
                  <a:rPr lang="en-US" dirty="0"/>
                  <a:t>What is the initial size?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9F8EE-5F86-4B61-BA99-E842DFB5B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DD4F6-A50C-4BEB-B44A-46EB8BC43D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long to double?</a:t>
            </a:r>
          </a:p>
        </p:txBody>
      </p:sp>
    </p:spTree>
    <p:extLst>
      <p:ext uri="{BB962C8B-B14F-4D97-AF65-F5344CB8AC3E}">
        <p14:creationId xmlns:p14="http://schemas.microsoft.com/office/powerpoint/2010/main" val="9389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BCB5-FE4B-4895-A138-142AFB9E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3-05 Exponential and Logarithmic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CA716-E878-460F-91C7-B694FF7776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Radioactive decay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Half-life</a:t>
                </a:r>
              </a:p>
              <a:p>
                <a:pPr lvl="2"/>
                <a:r>
                  <a:rPr lang="en-US" dirty="0"/>
                  <a:t>Time it takes for ½ of the material to decay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CA716-E878-460F-91C7-B694FF777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3A4E7B-4806-4F24-9F19-B8B5488221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59710" y="1467986"/>
            <a:ext cx="6032290" cy="5308415"/>
          </a:xfrm>
        </p:spPr>
      </p:pic>
    </p:spTree>
    <p:extLst>
      <p:ext uri="{BB962C8B-B14F-4D97-AF65-F5344CB8AC3E}">
        <p14:creationId xmlns:p14="http://schemas.microsoft.com/office/powerpoint/2010/main" val="2294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A6BE-1453-48D3-AFF2-FD2F3C34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3-05 Exponential and Logarithmic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13B6-0CBD-4579-B6B9-B2DB9D7A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30000" dirty="0"/>
              <a:t>14</a:t>
            </a:r>
            <a:r>
              <a:rPr lang="en-US" dirty="0"/>
              <a:t> has a half-life of 5700 years. If a sample starts with 3 g of C</a:t>
            </a:r>
            <a:r>
              <a:rPr lang="en-US" baseline="30000" dirty="0"/>
              <a:t>14</a:t>
            </a:r>
            <a:r>
              <a:rPr lang="en-US" dirty="0"/>
              <a:t>, how much will remain after 100 years?</a:t>
            </a:r>
          </a:p>
        </p:txBody>
      </p:sp>
    </p:spTree>
    <p:extLst>
      <p:ext uri="{BB962C8B-B14F-4D97-AF65-F5344CB8AC3E}">
        <p14:creationId xmlns:p14="http://schemas.microsoft.com/office/powerpoint/2010/main" val="150127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D128-B29C-4F2E-A303-9392BF1D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6B194-B094-462C-8D12-E7EAF4751BB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Exponential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is initial amount (</a:t>
                </a:r>
                <a:r>
                  <a:rPr lang="en-US" i="1" dirty="0"/>
                  <a:t>y</a:t>
                </a:r>
                <a:r>
                  <a:rPr lang="en-US" dirty="0"/>
                  <a:t>-int)</a:t>
                </a:r>
                <a:endParaRPr lang="en-US" i="1" dirty="0"/>
              </a:p>
              <a:p>
                <a:pPr lvl="1"/>
                <a:r>
                  <a:rPr lang="en-US" i="1" dirty="0"/>
                  <a:t>b</a:t>
                </a:r>
                <a:r>
                  <a:rPr lang="en-US" dirty="0"/>
                  <a:t> is base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is exponent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b</a:t>
                </a:r>
                <a:r>
                  <a:rPr lang="en-US" dirty="0"/>
                  <a:t> &gt; 1</a:t>
                </a:r>
              </a:p>
              <a:p>
                <a:pPr lvl="1"/>
                <a:r>
                  <a:rPr lang="en-US" dirty="0"/>
                  <a:t>Exponential Growth</a:t>
                </a:r>
              </a:p>
              <a:p>
                <a:r>
                  <a:rPr lang="en-US" b="0" dirty="0"/>
                  <a:t>If 0 &lt; </a:t>
                </a:r>
                <a:r>
                  <a:rPr lang="en-US" b="0" i="1" dirty="0"/>
                  <a:t>b</a:t>
                </a:r>
                <a:r>
                  <a:rPr lang="en-US" b="0" dirty="0"/>
                  <a:t> &lt; 1</a:t>
                </a:r>
              </a:p>
              <a:p>
                <a:pPr lvl="1"/>
                <a:r>
                  <a:rPr lang="en-US" dirty="0"/>
                  <a:t>Exponential Decay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6B194-B094-462C-8D12-E7EAF4751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75" t="-3898" b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A9136-35DC-4C43-857A-3DE9C523F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1606" y="1468438"/>
            <a:ext cx="5006975" cy="500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4D8F0-3CAD-4966-9924-B247EF9E8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2" y="1467986"/>
            <a:ext cx="5006975" cy="50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02EB89-FF09-49EF-870E-FDF6BBD9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3-05 Exponential and Logarithmic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E0F796-8D53-4C77-AB72-FFCFCEB210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Gaussian Model “The Curve”</a:t>
                </a:r>
              </a:p>
              <a:p>
                <a:r>
                  <a:rPr lang="en-US" dirty="0"/>
                  <a:t>Normal Distribution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E0F796-8D53-4C77-AB72-FFCFCEB21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D61863-47CC-4C10-A2A9-41546AC2E6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88337" y="1468438"/>
            <a:ext cx="5033513" cy="50069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CBF45E-82AB-46A0-9E9F-F030846543F0}"/>
              </a:ext>
            </a:extLst>
          </p:cNvPr>
          <p:cNvSpPr txBox="1"/>
          <p:nvPr/>
        </p:nvSpPr>
        <p:spPr>
          <a:xfrm>
            <a:off x="7956883" y="1652337"/>
            <a:ext cx="159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886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9711-5748-41E0-8F9D-9AC2524B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3-05 Exponential and Logarithmic Models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AAC1A3-74E3-473C-8BBD-8ABF663A30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7344" y="1468438"/>
            <a:ext cx="5006975" cy="50069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33F3562-E471-4912-9A02-D9809C08C53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Logistic Growth Model</a:t>
                </a:r>
              </a:p>
              <a:p>
                <a:r>
                  <a:rPr lang="en-US" dirty="0"/>
                  <a:t>Used for population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33F3562-E471-4912-9A02-D9809C08C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586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C5F0-122D-40A1-A05C-CBE22C29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3-05 Exponential and Logarithmic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D24D-A54D-4D2D-9353-E43987F150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Logarithmic Models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D24D-A54D-4D2D-9353-E43987F150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FDE2A-DC21-494A-ADB2-C38D12E875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Richter Scale</a:t>
            </a:r>
          </a:p>
          <a:p>
            <a:pPr lvl="1"/>
            <a:r>
              <a:rPr lang="en-US" dirty="0"/>
              <a:t>Earthquake magnitude</a:t>
            </a:r>
          </a:p>
          <a:p>
            <a:pPr lvl="1"/>
            <a:endParaRPr lang="en-US" dirty="0"/>
          </a:p>
          <a:p>
            <a:r>
              <a:rPr lang="en-US" dirty="0"/>
              <a:t>Decibels</a:t>
            </a:r>
          </a:p>
          <a:p>
            <a:pPr lvl="1"/>
            <a:r>
              <a:rPr lang="en-US" dirty="0"/>
              <a:t>Loudness of sound</a:t>
            </a:r>
          </a:p>
        </p:txBody>
      </p:sp>
    </p:spTree>
    <p:extLst>
      <p:ext uri="{BB962C8B-B14F-4D97-AF65-F5344CB8AC3E}">
        <p14:creationId xmlns:p14="http://schemas.microsoft.com/office/powerpoint/2010/main" val="41942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9363-F4FD-45D9-9D8D-CB2D8728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82D4D-826B-49F0-9BB4-80925C86FE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7344" y="1468438"/>
            <a:ext cx="5006975" cy="50069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4DDD-46CC-4494-A486-17CEFD28D0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Domain: All real numbers</a:t>
            </a:r>
          </a:p>
          <a:p>
            <a:r>
              <a:rPr lang="en-US" dirty="0"/>
              <a:t>Range: (0, ∞)</a:t>
            </a:r>
          </a:p>
          <a:p>
            <a:endParaRPr lang="en-US" dirty="0"/>
          </a:p>
          <a:p>
            <a:r>
              <a:rPr lang="en-US" dirty="0"/>
              <a:t>Horizontal Asymptote: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0</a:t>
            </a:r>
          </a:p>
          <a:p>
            <a:endParaRPr lang="en-US" dirty="0"/>
          </a:p>
          <a:p>
            <a:r>
              <a:rPr lang="en-US" i="1" dirty="0"/>
              <a:t>y</a:t>
            </a:r>
            <a:r>
              <a:rPr lang="en-US" dirty="0"/>
              <a:t>-intercept: (0, 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09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856E-5DED-432A-9C8C-E3698CCC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AF1C6-4066-4433-8B9D-862BE23502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vertical stretch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is negative, then reflected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i="1" dirty="0"/>
                  <a:t>h</a:t>
                </a:r>
                <a:r>
                  <a:rPr lang="en-US" dirty="0"/>
                  <a:t> moves right</a:t>
                </a:r>
              </a:p>
              <a:p>
                <a:pPr lvl="1"/>
                <a:r>
                  <a:rPr lang="en-US" dirty="0"/>
                  <a:t>k moves up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AF1C6-4066-4433-8B9D-862BE2350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EDBEF-D4FE-40DD-8160-EA3DB8E61E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Domain: All Real</a:t>
            </a:r>
          </a:p>
          <a:p>
            <a:r>
              <a:rPr lang="en-US" dirty="0"/>
              <a:t>Range: 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∞) if </a:t>
            </a:r>
            <a:r>
              <a:rPr lang="en-US" i="1" dirty="0"/>
              <a:t>a</a:t>
            </a:r>
            <a:r>
              <a:rPr lang="en-US" dirty="0"/>
              <a:t> &gt; 0</a:t>
            </a:r>
          </a:p>
          <a:p>
            <a:pPr lvl="1"/>
            <a:r>
              <a:rPr lang="en-US" dirty="0"/>
              <a:t>(-∞, </a:t>
            </a:r>
            <a:r>
              <a:rPr lang="en-US" i="1" dirty="0"/>
              <a:t>k</a:t>
            </a:r>
            <a:r>
              <a:rPr lang="en-US" dirty="0"/>
              <a:t>) if </a:t>
            </a:r>
            <a:r>
              <a:rPr lang="en-US" i="1" dirty="0"/>
              <a:t>a</a:t>
            </a:r>
            <a:r>
              <a:rPr lang="en-US" dirty="0"/>
              <a:t> &lt; 0</a:t>
            </a:r>
          </a:p>
          <a:p>
            <a:r>
              <a:rPr lang="en-US" dirty="0"/>
              <a:t>HA: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k</a:t>
            </a:r>
            <a:endParaRPr lang="en-US" dirty="0"/>
          </a:p>
          <a:p>
            <a:r>
              <a:rPr lang="en-US" i="1" dirty="0"/>
              <a:t>y</a:t>
            </a:r>
            <a:r>
              <a:rPr lang="en-US" dirty="0"/>
              <a:t>-int: (0,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k</a:t>
            </a:r>
            <a:r>
              <a:rPr lang="en-US" dirty="0"/>
              <a:t>) if </a:t>
            </a:r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8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90EA-3698-4D70-AE83-21B12CCC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6AF93-A7BC-4305-9278-16170AB8B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by making a table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Decay</a:t>
                </a:r>
              </a:p>
              <a:p>
                <a:r>
                  <a:rPr lang="en-US" dirty="0"/>
                  <a:t>HA: </a:t>
                </a:r>
                <a:r>
                  <a:rPr lang="en-US" i="1" dirty="0"/>
                  <a:t>y</a:t>
                </a:r>
                <a:r>
                  <a:rPr lang="en-US" dirty="0"/>
                  <a:t> = 3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6AF93-A7BC-4305-9278-16170AB8B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89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E0551D-CD0A-4DD1-B97F-CD28603EB8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505323" y="1467986"/>
            <a:ext cx="5397919" cy="5406917"/>
          </a:xfrm>
        </p:spPr>
      </p:pic>
    </p:spTree>
    <p:extLst>
      <p:ext uri="{BB962C8B-B14F-4D97-AF65-F5344CB8AC3E}">
        <p14:creationId xmlns:p14="http://schemas.microsoft.com/office/powerpoint/2010/main" val="10706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7596-CC63-44B9-9B89-54C07125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D2F90-B01E-4212-99F3-CC7349130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Exponential functions are one-to-one</a:t>
            </a:r>
          </a:p>
          <a:p>
            <a:pPr lvl="1"/>
            <a:r>
              <a:rPr lang="en-US" dirty="0"/>
              <a:t>Each </a:t>
            </a:r>
            <a:r>
              <a:rPr lang="en-US" i="1" dirty="0"/>
              <a:t>x</a:t>
            </a:r>
            <a:r>
              <a:rPr lang="en-US" dirty="0"/>
              <a:t> gives a unique</a:t>
            </a:r>
            <a:r>
              <a:rPr lang="en-US" i="1" dirty="0"/>
              <a:t> 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4D7541-3F49-4BE5-A9AC-403AB249C4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4D7541-3F49-4BE5-A9AC-403AB249C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586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8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9119-ADFE-4A1E-BB27-39FF9559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3-01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4CDD9-57FF-4C11-BFE6-95192E31E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=81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4CDD9-57FF-4C11-BFE6-95192E31E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441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1449</TotalTime>
  <Words>1526</Words>
  <Application>Microsoft Office PowerPoint</Application>
  <PresentationFormat>Widescreen</PresentationFormat>
  <Paragraphs>389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</vt:lpstr>
      <vt:lpstr>Cambria Math</vt:lpstr>
      <vt:lpstr>Comic Sans MS</vt:lpstr>
      <vt:lpstr>Wingdings</vt:lpstr>
      <vt:lpstr>Celestial</vt:lpstr>
      <vt:lpstr>Exponential and Logarithmic Functions</vt:lpstr>
      <vt:lpstr>PowerPoint Presentation</vt:lpstr>
      <vt:lpstr>3-01 Exponential Functions</vt:lpstr>
      <vt:lpstr>3-01 Exponential Functions</vt:lpstr>
      <vt:lpstr>3-01 Exponential Functions</vt:lpstr>
      <vt:lpstr>3-01 Exponential Functions</vt:lpstr>
      <vt:lpstr>3-01 Exponential Functions</vt:lpstr>
      <vt:lpstr>3-01 Exponential Functions</vt:lpstr>
      <vt:lpstr>3-01 Exponential Functions</vt:lpstr>
      <vt:lpstr>3-01 Exponential Functions</vt:lpstr>
      <vt:lpstr>3-01 Exponential Functions</vt:lpstr>
      <vt:lpstr>3-02 Logarithmic Functions</vt:lpstr>
      <vt:lpstr>3-02 Logarithmic Functions</vt:lpstr>
      <vt:lpstr>3-02 Logarithmic Functions</vt:lpstr>
      <vt:lpstr>3-02 Logarithmic Functions</vt:lpstr>
      <vt:lpstr>3-02 Logarithmic Functions</vt:lpstr>
      <vt:lpstr>3-02 Logarithmic Functions</vt:lpstr>
      <vt:lpstr>3-03 Properties of Logarithms</vt:lpstr>
      <vt:lpstr>3-03 Properties of Logarithms</vt:lpstr>
      <vt:lpstr>3-03 Properties of Logarithms</vt:lpstr>
      <vt:lpstr>3-03 Properties of Logarithms</vt:lpstr>
      <vt:lpstr>3-03 Properties of Logarithms</vt:lpstr>
      <vt:lpstr>3-03 Properties of Logarithms</vt:lpstr>
      <vt:lpstr>3-03 Properties of Logarithms</vt:lpstr>
      <vt:lpstr>3-03 Properties of Logarithms</vt:lpstr>
      <vt:lpstr>3-03 Properties of Logarithms</vt:lpstr>
      <vt:lpstr>3-03 Properties of Logarithms</vt:lpstr>
      <vt:lpstr>3-04 Solving Exponential and Logarithmic Equations</vt:lpstr>
      <vt:lpstr>3-04 Solving Exponential and Logarithmic Equations</vt:lpstr>
      <vt:lpstr>3-04 Solving Exponential and Logarithmic Equations</vt:lpstr>
      <vt:lpstr>3-04 Solving Exponential and Logarithmic Equations</vt:lpstr>
      <vt:lpstr>3-04 Solving Exponential and Logarithmic Equations</vt:lpstr>
      <vt:lpstr>3-04 Solving Exponential and Logarithmic Equations</vt:lpstr>
      <vt:lpstr>3-04 Solving Exponential and Logarithmic Equations</vt:lpstr>
      <vt:lpstr>3-05 Exponential and Logarithmic Models</vt:lpstr>
      <vt:lpstr>3-05 Exponential and Logarithmic Models</vt:lpstr>
      <vt:lpstr>3-05 Exponential and Logarithmic Models</vt:lpstr>
      <vt:lpstr>3-05 Exponential and Logarithmic Models</vt:lpstr>
      <vt:lpstr>3-05 Exponential and Logarithmic Models</vt:lpstr>
      <vt:lpstr>3-05 Exponential and Logarithmic Models</vt:lpstr>
      <vt:lpstr>3-05 Exponential and Logarithmic Models</vt:lpstr>
      <vt:lpstr>3-05 Exponential and Logarithmic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and Logarithmic Functions</dc:title>
  <dc:creator>Richard Wright</dc:creator>
  <cp:lastModifiedBy>Richard Wright</cp:lastModifiedBy>
  <cp:revision>28</cp:revision>
  <dcterms:created xsi:type="dcterms:W3CDTF">2020-09-21T15:02:19Z</dcterms:created>
  <dcterms:modified xsi:type="dcterms:W3CDTF">2021-10-07T17:32:14Z</dcterms:modified>
</cp:coreProperties>
</file>